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64" r:id="rId6"/>
    <p:sldId id="263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3619-9B66-4301-B179-5611A6B99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854E4-5249-4B3A-8029-23E6E7463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73DB7-0EAF-4695-8746-6AE384DB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0D4F-D76F-446B-BCAC-4362F43A913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865FD-926B-4326-BA49-3B61C8B8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1FCA5-8205-4948-8268-EB08E003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6585-B627-421E-9E25-41923804A2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115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61DB3-56C8-488E-B5B7-F6BF0235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D53F4-8E56-4059-B915-6D17845B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D9D3-90B7-4D67-9A42-26C3E81B7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0D4F-D76F-446B-BCAC-4362F43A913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7458-99DF-4700-B05F-0052C19E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91D6F-0988-4792-A98C-8935738F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6585-B627-421E-9E25-41923804A2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66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22A83E-08A8-480E-BF1B-AB26F92BE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4BE51-CEC3-410A-87CF-15BA26F3A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68FE-9901-4AA0-9BB7-F56DA8D3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0D4F-D76F-446B-BCAC-4362F43A913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02746-2C8A-4BAE-A1BD-68E67C1B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4539D-2E88-4F87-991A-053A1B79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6585-B627-421E-9E25-41923804A2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27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4D7F-280B-4521-A8BF-D4A461C3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0F5F0-EA2E-43D4-93D1-42770CE1F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560CD-E982-41DE-AD69-9BE5A381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0D4F-D76F-446B-BCAC-4362F43A913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1108F-50F3-45C8-B929-FCF3D27BC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34109-D4A0-4FB2-B504-B53943FD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6585-B627-421E-9E25-41923804A2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7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64F5A-61D0-487F-9FC8-A7AB85A3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F4865-323C-4EC7-910D-C2DF7ED91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9DD1F-0403-4C87-B4D9-333301C0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0D4F-D76F-446B-BCAC-4362F43A913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CD55B-2F2D-49FF-B6B9-A53024073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0E139-3073-498C-B298-89387521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6585-B627-421E-9E25-41923804A2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94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6FBD-C783-432A-8604-92A666B52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2A9EE-A69E-4069-B511-EF2575A76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41FB0-D607-4E4A-86E1-A9BEFC6CD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FBE3B-ADF9-45BB-A363-1C425F92C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0D4F-D76F-446B-BCAC-4362F43A913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0DAA8-9E62-4111-8C51-E9965A20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6E8F5-5E3D-4056-8A26-60B15320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6585-B627-421E-9E25-41923804A2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63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145D-8EC8-405A-98F4-D683F01D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CD884-422D-46CD-B966-DD596450E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5BEFF-79BB-432E-9D89-84CB87B8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E2102-A6C3-4ACA-9947-1E778F350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22430-8D01-4E58-A6DA-6486F8F16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2E3239-8245-494E-93F5-86E0AEE7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0D4F-D76F-446B-BCAC-4362F43A913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E8C0C2-B36E-4683-8E97-1F3316827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786FBE-A802-42FD-881E-A2733128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6585-B627-421E-9E25-41923804A2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851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76B1-8AA4-41FC-B35B-8EE62CA0C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137EF-6BC9-4B18-B784-A203FE9A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0D4F-D76F-446B-BCAC-4362F43A913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485CD-FBC8-4F9C-9058-02326622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E736F-BE62-44D0-B3BC-1D14FA00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6585-B627-421E-9E25-41923804A2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349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B4483-299F-4E83-A6C2-F50396BE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0D4F-D76F-446B-BCAC-4362F43A913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E4EDF-C68B-4419-BCBD-0F80D0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294E2-EB5B-4B46-B129-F6C320FB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6585-B627-421E-9E25-41923804A2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780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33C6-4B48-40A6-8C9C-7948A5FA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F16EA-26B5-447B-B724-5FAC9B0D5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C96F4-4C8B-4B30-94D2-5ECCA46D5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9A5A6-4380-4855-A5DC-487371C75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0D4F-D76F-446B-BCAC-4362F43A913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43856-01DF-4CA8-91E4-F05ACD827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B3E2-E201-4637-B2C7-E2A194FD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6585-B627-421E-9E25-41923804A2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002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2CA5-98EA-4FF8-B6A2-D78FF1FF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C0609-249B-4FD4-B400-CE55B9705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17FFF-D44D-420E-A63C-698856259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44A90-EC2D-4C32-908B-9CF66503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40D4F-D76F-446B-BCAC-4362F43A913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69D50-DDBC-454F-8892-79B1828F7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72947-2145-4EF8-B326-9AA4F6F2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6585-B627-421E-9E25-41923804A2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39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384FB-B8CB-47CC-997C-B4E23E68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FCD39-C23A-49BC-8CD7-ED72F22BE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CF540-2ECA-4F02-A1FB-1BC845B53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40D4F-D76F-446B-BCAC-4362F43A9139}" type="datetimeFigureOut">
              <a:rPr lang="en-AU" smtClean="0"/>
              <a:t>29/07/2021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97C77-3D89-43FA-B6D9-081C1515F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AECD-067B-46F6-8633-9094F56A4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6585-B627-421E-9E25-41923804A2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056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C70-11D9-4953-B171-DA113305B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342"/>
            <a:ext cx="9144000" cy="897392"/>
          </a:xfrm>
        </p:spPr>
        <p:txBody>
          <a:bodyPr>
            <a:normAutofit fontScale="90000"/>
          </a:bodyPr>
          <a:lstStyle/>
          <a:p>
            <a:r>
              <a:rPr lang="en-AU" dirty="0"/>
              <a:t>What is a landing page?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245FC-7E47-4E7A-A9D0-5C9010D55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2229"/>
            <a:ext cx="9144000" cy="2133600"/>
          </a:xfrm>
        </p:spPr>
        <p:txBody>
          <a:bodyPr>
            <a:normAutofit fontScale="5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A page whose primary purpose is to help users understand what they can find in a section and where they can go next.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/>
              <a:t>Should include links to all child pages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May include promotional items like ‘latest event’, ‘join our newsletter’ or ‘complete this survey/forms’.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Surfacing popular content from further down in the section. E.g. Kindy calculator.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Landing pages will have a higher visual hierarchy compared to content pages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/>
              <a:t>Can have a hero image or video/animation to accompany the headline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/>
              <a:t>More graphics/media than content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May provide ‘related links’ for users who arrive in error and are looking for a similar or related area/page.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/>
              <a:t>E.g. High school enrolment vs Kindy enrolment </a:t>
            </a:r>
          </a:p>
        </p:txBody>
      </p:sp>
    </p:spTree>
    <p:extLst>
      <p:ext uri="{BB962C8B-B14F-4D97-AF65-F5344CB8AC3E}">
        <p14:creationId xmlns:p14="http://schemas.microsoft.com/office/powerpoint/2010/main" val="3758991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C70-11D9-4953-B171-DA113305B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8357"/>
            <a:ext cx="9144000" cy="471997"/>
          </a:xfrm>
        </p:spPr>
        <p:txBody>
          <a:bodyPr>
            <a:noAutofit/>
          </a:bodyPr>
          <a:lstStyle/>
          <a:p>
            <a:r>
              <a:rPr lang="en-US" sz="2800" dirty="0"/>
              <a:t>Related links </a:t>
            </a:r>
            <a:r>
              <a:rPr lang="en-AU" sz="2800" dirty="0"/>
              <a:t>(optional)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EBC960-B04A-4256-BA6F-33E335E6B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8" y="1285250"/>
            <a:ext cx="3680345" cy="20785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2EDA9B-5D48-4036-97D3-A65EB1CDD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68" y="3731134"/>
            <a:ext cx="8553959" cy="22668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E2B178-7DB3-4B44-ACEF-9876D37D4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949" y="1629757"/>
            <a:ext cx="7610220" cy="1311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2A4484-0080-4A0E-8AC6-6AD722F0C4D1}"/>
              </a:ext>
            </a:extLst>
          </p:cNvPr>
          <p:cNvSpPr txBox="1"/>
          <p:nvPr/>
        </p:nvSpPr>
        <p:spPr>
          <a:xfrm>
            <a:off x="4526439" y="3126866"/>
            <a:ext cx="439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highlight>
                  <a:srgbClr val="FFFF00"/>
                </a:highlight>
              </a:rPr>
              <a:t>Will related links always be two column, or can they also be three column like the below? Maybe include in guidelines that they can use 2 or 3 column</a:t>
            </a:r>
          </a:p>
        </p:txBody>
      </p:sp>
    </p:spTree>
    <p:extLst>
      <p:ext uri="{BB962C8B-B14F-4D97-AF65-F5344CB8AC3E}">
        <p14:creationId xmlns:p14="http://schemas.microsoft.com/office/powerpoint/2010/main" val="420878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A7FBB99-019E-4C4A-B087-6A66D0DC6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53" y="860611"/>
            <a:ext cx="3811564" cy="5711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AE653A-8027-4A95-9A51-427CC87F1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703" y="938849"/>
            <a:ext cx="4834825" cy="578957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F7CE6728-FBFC-4A47-B75A-4EFCEA3130A3}"/>
              </a:ext>
            </a:extLst>
          </p:cNvPr>
          <p:cNvSpPr txBox="1">
            <a:spLocks/>
          </p:cNvSpPr>
          <p:nvPr/>
        </p:nvSpPr>
        <p:spPr>
          <a:xfrm>
            <a:off x="795452" y="376518"/>
            <a:ext cx="2627435" cy="41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/>
              <a:t>Level 1 page example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24CB4A2-96B2-4D8A-A5DF-BF3286C03887}"/>
              </a:ext>
            </a:extLst>
          </p:cNvPr>
          <p:cNvSpPr txBox="1">
            <a:spLocks/>
          </p:cNvSpPr>
          <p:nvPr/>
        </p:nvSpPr>
        <p:spPr>
          <a:xfrm>
            <a:off x="6728703" y="376518"/>
            <a:ext cx="2627435" cy="41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/>
              <a:t>Level 2 page example</a:t>
            </a:r>
          </a:p>
        </p:txBody>
      </p:sp>
    </p:spTree>
    <p:extLst>
      <p:ext uri="{BB962C8B-B14F-4D97-AF65-F5344CB8AC3E}">
        <p14:creationId xmlns:p14="http://schemas.microsoft.com/office/powerpoint/2010/main" val="385356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C7E61D-1488-48AC-AD44-17DF9FDD8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68" y="950182"/>
            <a:ext cx="4508734" cy="5697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EDF5D3-7F60-48AA-B586-27A5E54CC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790" y="950182"/>
            <a:ext cx="4486916" cy="569711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B428156-F761-4056-B796-E64933B7CAB3}"/>
              </a:ext>
            </a:extLst>
          </p:cNvPr>
          <p:cNvSpPr txBox="1">
            <a:spLocks/>
          </p:cNvSpPr>
          <p:nvPr/>
        </p:nvSpPr>
        <p:spPr>
          <a:xfrm>
            <a:off x="612572" y="376518"/>
            <a:ext cx="2627435" cy="41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/>
              <a:t>Level 3 page example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4C5DB99-096A-40D8-BF71-C9578C545EE0}"/>
              </a:ext>
            </a:extLst>
          </p:cNvPr>
          <p:cNvSpPr txBox="1">
            <a:spLocks/>
          </p:cNvSpPr>
          <p:nvPr/>
        </p:nvSpPr>
        <p:spPr>
          <a:xfrm>
            <a:off x="6324560" y="376518"/>
            <a:ext cx="2627435" cy="41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/>
              <a:t>Level 4 page example</a:t>
            </a:r>
          </a:p>
        </p:txBody>
      </p:sp>
    </p:spTree>
    <p:extLst>
      <p:ext uri="{BB962C8B-B14F-4D97-AF65-F5344CB8AC3E}">
        <p14:creationId xmlns:p14="http://schemas.microsoft.com/office/powerpoint/2010/main" val="517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C70-11D9-4953-B171-DA113305B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342"/>
            <a:ext cx="9144000" cy="897392"/>
          </a:xfrm>
        </p:spPr>
        <p:txBody>
          <a:bodyPr>
            <a:normAutofit fontScale="90000"/>
          </a:bodyPr>
          <a:lstStyle/>
          <a:p>
            <a:r>
              <a:rPr lang="en-AU" dirty="0"/>
              <a:t>Types of landing pages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245FC-7E47-4E7A-A9D0-5C9010D55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2229"/>
            <a:ext cx="9144000" cy="21336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Location in the structure (</a:t>
            </a:r>
            <a:r>
              <a:rPr lang="en-AU" dirty="0" err="1"/>
              <a:t>Lvl</a:t>
            </a:r>
            <a:r>
              <a:rPr lang="en-AU" dirty="0"/>
              <a:t> 1, </a:t>
            </a:r>
            <a:r>
              <a:rPr lang="en-AU" dirty="0" err="1"/>
              <a:t>lvl</a:t>
            </a:r>
            <a:r>
              <a:rPr lang="en-AU" dirty="0"/>
              <a:t> 2, </a:t>
            </a:r>
            <a:r>
              <a:rPr lang="en-AU" dirty="0" err="1"/>
              <a:t>lvl</a:t>
            </a:r>
            <a:r>
              <a:rPr lang="en-AU" dirty="0"/>
              <a:t> 3, etc)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Section size – Large, medium and small.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/>
              <a:t>Large - Lots of child pages that also have child pages, potentially need to split into section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/>
              <a:t>Medium – approximately up to 9 child pages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/>
              <a:t>Small – approximately 1-2 child pages</a:t>
            </a:r>
          </a:p>
        </p:txBody>
      </p:sp>
    </p:spTree>
    <p:extLst>
      <p:ext uri="{BB962C8B-B14F-4D97-AF65-F5344CB8AC3E}">
        <p14:creationId xmlns:p14="http://schemas.microsoft.com/office/powerpoint/2010/main" val="86933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C70-11D9-4953-B171-DA113305B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8342"/>
            <a:ext cx="9144000" cy="897392"/>
          </a:xfrm>
        </p:spPr>
        <p:txBody>
          <a:bodyPr>
            <a:normAutofit/>
          </a:bodyPr>
          <a:lstStyle/>
          <a:p>
            <a:r>
              <a:rPr lang="en-AU" sz="4800" dirty="0"/>
              <a:t>Structure/sections of landing pages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245FC-7E47-4E7A-A9D0-5C9010D55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02229"/>
            <a:ext cx="9144000" cy="3069771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Heading (mandatory)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Banner (Level 1 mandatory/Level 2-4 optional)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Introduction (mandatory)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Content above tiles (optional)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/>
              <a:t>May included quotes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AU" dirty="0"/>
              <a:t>lists or media (Video/image)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Tiles for all child pages (mandatory)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Content below tiles (optional)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/>
              <a:t>Related links (optional)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EF8F2-A3E9-4111-8E5B-519433A5BB00}"/>
              </a:ext>
            </a:extLst>
          </p:cNvPr>
          <p:cNvSpPr txBox="1"/>
          <p:nvPr/>
        </p:nvSpPr>
        <p:spPr>
          <a:xfrm>
            <a:off x="1523999" y="5074509"/>
            <a:ext cx="412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ighlight>
                  <a:srgbClr val="FFFF00"/>
                </a:highlight>
              </a:rPr>
              <a:t>Add wireframe to show this structure </a:t>
            </a:r>
          </a:p>
        </p:txBody>
      </p:sp>
    </p:spTree>
    <p:extLst>
      <p:ext uri="{BB962C8B-B14F-4D97-AF65-F5344CB8AC3E}">
        <p14:creationId xmlns:p14="http://schemas.microsoft.com/office/powerpoint/2010/main" val="174913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F8C2-683B-4F77-86BD-415321D5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Guidelines for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53FE-75BC-4006-8555-717BB2394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Portfolio site (QED, ECEC and Education) guidelines may differ due to the large size of the site and depth of content</a:t>
            </a:r>
          </a:p>
          <a:p>
            <a:r>
              <a:rPr lang="en-AU" dirty="0"/>
              <a:t>If images are used in rollups, they must be the same type. </a:t>
            </a:r>
            <a:r>
              <a:rPr lang="en-AU" dirty="0" err="1"/>
              <a:t>Ie</a:t>
            </a:r>
            <a:r>
              <a:rPr lang="en-AU" dirty="0"/>
              <a:t> if you choose to use icons for one page, all tiles must also use icons. </a:t>
            </a:r>
          </a:p>
          <a:p>
            <a:r>
              <a:rPr lang="en-AU" dirty="0"/>
              <a:t>No asides for landing pages</a:t>
            </a:r>
          </a:p>
          <a:p>
            <a:r>
              <a:rPr lang="en-AU" dirty="0"/>
              <a:t>Article rollup titles should never be truncated </a:t>
            </a:r>
          </a:p>
        </p:txBody>
      </p:sp>
    </p:spTree>
    <p:extLst>
      <p:ext uri="{BB962C8B-B14F-4D97-AF65-F5344CB8AC3E}">
        <p14:creationId xmlns:p14="http://schemas.microsoft.com/office/powerpoint/2010/main" val="148575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3251001-B7B8-456B-B447-0F7EEF8B22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419305"/>
              </p:ext>
            </p:extLst>
          </p:nvPr>
        </p:nvGraphicFramePr>
        <p:xfrm>
          <a:off x="88340" y="91440"/>
          <a:ext cx="11978615" cy="6767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5723">
                  <a:extLst>
                    <a:ext uri="{9D8B030D-6E8A-4147-A177-3AD203B41FA5}">
                      <a16:colId xmlns:a16="http://schemas.microsoft.com/office/drawing/2014/main" val="3564193909"/>
                    </a:ext>
                  </a:extLst>
                </a:gridCol>
                <a:gridCol w="2395723">
                  <a:extLst>
                    <a:ext uri="{9D8B030D-6E8A-4147-A177-3AD203B41FA5}">
                      <a16:colId xmlns:a16="http://schemas.microsoft.com/office/drawing/2014/main" val="1883745505"/>
                    </a:ext>
                  </a:extLst>
                </a:gridCol>
                <a:gridCol w="2395723">
                  <a:extLst>
                    <a:ext uri="{9D8B030D-6E8A-4147-A177-3AD203B41FA5}">
                      <a16:colId xmlns:a16="http://schemas.microsoft.com/office/drawing/2014/main" val="4030071397"/>
                    </a:ext>
                  </a:extLst>
                </a:gridCol>
                <a:gridCol w="2395723">
                  <a:extLst>
                    <a:ext uri="{9D8B030D-6E8A-4147-A177-3AD203B41FA5}">
                      <a16:colId xmlns:a16="http://schemas.microsoft.com/office/drawing/2014/main" val="2816834844"/>
                    </a:ext>
                  </a:extLst>
                </a:gridCol>
                <a:gridCol w="2395723">
                  <a:extLst>
                    <a:ext uri="{9D8B030D-6E8A-4147-A177-3AD203B41FA5}">
                      <a16:colId xmlns:a16="http://schemas.microsoft.com/office/drawing/2014/main" val="572726361"/>
                    </a:ext>
                  </a:extLst>
                </a:gridCol>
              </a:tblGrid>
              <a:tr h="482685">
                <a:tc>
                  <a:txBody>
                    <a:bodyPr/>
                    <a:lstStyle/>
                    <a:p>
                      <a:r>
                        <a:rPr lang="en-AU" sz="1200" dirty="0"/>
                        <a:t>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Level 2</a:t>
                      </a:r>
                    </a:p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Level 3</a:t>
                      </a:r>
                    </a:p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Level 4</a:t>
                      </a:r>
                    </a:p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020491"/>
                  </a:ext>
                </a:extLst>
              </a:tr>
              <a:tr h="289611">
                <a:tc>
                  <a:txBody>
                    <a:bodyPr/>
                    <a:lstStyle/>
                    <a:p>
                      <a:r>
                        <a:rPr lang="en-AU" sz="1200" dirty="0"/>
                        <a:t>General notes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Prominent visual hierarchy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Less visual element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09976"/>
                  </a:ext>
                </a:extLst>
              </a:tr>
              <a:tr h="289611">
                <a:tc>
                  <a:txBody>
                    <a:bodyPr/>
                    <a:lstStyle/>
                    <a:p>
                      <a:r>
                        <a:rPr lang="en-AU" sz="1200" dirty="0"/>
                        <a:t>Heading (mandatory)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Text 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Text 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Text 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Text 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88873"/>
                  </a:ext>
                </a:extLst>
              </a:tr>
              <a:tr h="675759">
                <a:tc>
                  <a:txBody>
                    <a:bodyPr/>
                    <a:lstStyle/>
                    <a:p>
                      <a:r>
                        <a:rPr lang="en-AU" sz="1200" dirty="0"/>
                        <a:t>Banner (optional)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Large hero banner</a:t>
                      </a:r>
                    </a:p>
                    <a:p>
                      <a:r>
                        <a:rPr lang="en-AU" sz="1200" dirty="0"/>
                        <a:t>- Full width (with option to incorporate with heading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Smaller banner or</a:t>
                      </a:r>
                    </a:p>
                    <a:p>
                      <a:r>
                        <a:rPr lang="en-AU" sz="1200" dirty="0"/>
                        <a:t>subtle design element</a:t>
                      </a:r>
                    </a:p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Simple coloured line or</a:t>
                      </a:r>
                    </a:p>
                    <a:p>
                      <a:r>
                        <a:rPr lang="en-AU" sz="1200" dirty="0"/>
                        <a:t>nothing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No banner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703276"/>
                  </a:ext>
                </a:extLst>
              </a:tr>
              <a:tr h="1448055">
                <a:tc>
                  <a:txBody>
                    <a:bodyPr/>
                    <a:lstStyle/>
                    <a:p>
                      <a:r>
                        <a:rPr lang="en-AU" sz="1200" dirty="0"/>
                        <a:t>Introduction (mandatory)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Keyword rich paragraph giving an overview of what they will find in this section</a:t>
                      </a:r>
                    </a:p>
                    <a:p>
                      <a:endParaRPr lang="en-AU" sz="1200" dirty="0"/>
                    </a:p>
                    <a:p>
                      <a:r>
                        <a:rPr lang="en-AU" sz="1200" dirty="0"/>
                        <a:t>Intro text more prominent than content compared to other level landing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Intro text to be differentiated to content text (e.g. slightly larger)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Intro text to be differentiated to content text (e.g. slightly larger)</a:t>
                      </a:r>
                    </a:p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Intro text to be differentiated to content text (e.g. slightly larger)</a:t>
                      </a:r>
                    </a:p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699988"/>
                  </a:ext>
                </a:extLst>
              </a:tr>
              <a:tr h="675759">
                <a:tc>
                  <a:txBody>
                    <a:bodyPr/>
                    <a:lstStyle/>
                    <a:p>
                      <a:r>
                        <a:rPr lang="en-AU" sz="1200" dirty="0"/>
                        <a:t>Content above tiles (optional)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This may include quotes, lists, media (videos or images), key calls to action/buttons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This may include quotes, lists, media (videos or images), key calls to action/buttons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This may include quotes, lists, media (videos or images), key calls to action/buttons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This may include quotes, lists, media (videos or images), key calls to action/buttons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38738"/>
                  </a:ext>
                </a:extLst>
              </a:tr>
              <a:tr h="1448055">
                <a:tc>
                  <a:txBody>
                    <a:bodyPr/>
                    <a:lstStyle/>
                    <a:p>
                      <a:r>
                        <a:rPr lang="en-AU" sz="1200" dirty="0"/>
                        <a:t>Child page tiles (mandatory)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3 column layout – stacked or inline</a:t>
                      </a:r>
                    </a:p>
                    <a:p>
                      <a:r>
                        <a:rPr lang="en-AU" sz="1200" dirty="0"/>
                        <a:t>Must have images for each page</a:t>
                      </a:r>
                    </a:p>
                    <a:p>
                      <a:r>
                        <a:rPr lang="en-AU" sz="1200" dirty="0"/>
                        <a:t>Large sections: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AU" sz="1200" dirty="0"/>
                        <a:t>Stacked separated with heading 3 titles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AU" sz="1200" dirty="0"/>
                        <a:t>Priority pages stacked 3 col with sub pages 2 col inline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AU" sz="1200" dirty="0">
                          <a:highlight>
                            <a:srgbClr val="FFFF00"/>
                          </a:highlight>
                        </a:rPr>
                        <a:t>Preferred: 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Smaller child page tiles</a:t>
                      </a:r>
                    </a:p>
                    <a:p>
                      <a:r>
                        <a:rPr lang="en-AU" sz="1200" dirty="0"/>
                        <a:t>2 col inline tiles</a:t>
                      </a:r>
                    </a:p>
                    <a:p>
                      <a:r>
                        <a:rPr lang="en-AU" sz="1200" dirty="0"/>
                        <a:t>Larger sections: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AU" sz="1200" dirty="0"/>
                        <a:t>2 col inline grouped with headings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AU" sz="1200" dirty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AU" sz="1200" dirty="0">
                          <a:highlight>
                            <a:srgbClr val="FFFF00"/>
                          </a:highlight>
                        </a:rPr>
                        <a:t>Images optional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AU" sz="1200" dirty="0">
                          <a:highlight>
                            <a:srgbClr val="FFFF00"/>
                          </a:highlight>
                        </a:rPr>
                        <a:t>Preferred is XXXX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Images optional</a:t>
                      </a:r>
                    </a:p>
                    <a:p>
                      <a:r>
                        <a:rPr lang="en-AU" sz="1200" dirty="0"/>
                        <a:t>Simple design treatment (e.g. coloured line)</a:t>
                      </a:r>
                    </a:p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Simple design treatment (e.g. coloured line)</a:t>
                      </a:r>
                    </a:p>
                    <a:p>
                      <a:r>
                        <a:rPr lang="en-AU" sz="1200" dirty="0"/>
                        <a:t>Simple outline</a:t>
                      </a:r>
                    </a:p>
                    <a:p>
                      <a:endParaRPr lang="en-A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929683"/>
                  </a:ext>
                </a:extLst>
              </a:tr>
              <a:tr h="675759">
                <a:tc>
                  <a:txBody>
                    <a:bodyPr/>
                    <a:lstStyle/>
                    <a:p>
                      <a:r>
                        <a:rPr lang="en-AU" sz="1200" dirty="0"/>
                        <a:t>Content below tiles (optional)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This may include quotes, lists, media (videos or images), key calls to action/buttons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This may include quotes, lists, media (videos or images), key calls to action/buttons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This may include quotes, lists, media (videos or images), key calls to action/buttons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This may include quotes, lists, media (videos or images), key calls to action/buttons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977745"/>
                  </a:ext>
                </a:extLst>
              </a:tr>
              <a:tr h="675759">
                <a:tc>
                  <a:txBody>
                    <a:bodyPr/>
                    <a:lstStyle/>
                    <a:p>
                      <a:r>
                        <a:rPr lang="en-AU" sz="1200" dirty="0"/>
                        <a:t>Related links (optional)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Additional supporting links</a:t>
                      </a:r>
                    </a:p>
                    <a:p>
                      <a:r>
                        <a:rPr lang="en-AU" sz="1200" dirty="0"/>
                        <a:t>Links list</a:t>
                      </a:r>
                    </a:p>
                    <a:p>
                      <a:r>
                        <a:rPr lang="en-AU" sz="1200" dirty="0"/>
                        <a:t>Tiled 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Additional supporting links</a:t>
                      </a:r>
                    </a:p>
                    <a:p>
                      <a:r>
                        <a:rPr lang="en-AU" sz="1200" dirty="0"/>
                        <a:t>Links list</a:t>
                      </a:r>
                    </a:p>
                    <a:p>
                      <a:r>
                        <a:rPr lang="en-AU" sz="1200" dirty="0"/>
                        <a:t>Tiled 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Additional supporting links</a:t>
                      </a:r>
                    </a:p>
                    <a:p>
                      <a:r>
                        <a:rPr lang="en-AU" sz="1200" dirty="0"/>
                        <a:t>Links list</a:t>
                      </a:r>
                    </a:p>
                    <a:p>
                      <a:r>
                        <a:rPr lang="en-AU" sz="1200" dirty="0"/>
                        <a:t>Tiled 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Additional supporting links</a:t>
                      </a:r>
                    </a:p>
                    <a:p>
                      <a:r>
                        <a:rPr lang="en-AU" sz="1200" dirty="0"/>
                        <a:t>Links list</a:t>
                      </a:r>
                    </a:p>
                    <a:p>
                      <a:r>
                        <a:rPr lang="en-AU" sz="1200" dirty="0"/>
                        <a:t>Tiled links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39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6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C70-11D9-4953-B171-DA113305B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297"/>
            <a:ext cx="9144000" cy="471997"/>
          </a:xfrm>
        </p:spPr>
        <p:txBody>
          <a:bodyPr>
            <a:noAutofit/>
          </a:bodyPr>
          <a:lstStyle/>
          <a:p>
            <a:r>
              <a:rPr lang="en-AU" sz="2800" dirty="0"/>
              <a:t>Heading (mandatory) &amp; Banner (optional)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4245FC-7E47-4E7A-A9D0-5C9010D55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856" y="196507"/>
            <a:ext cx="1371600" cy="413657"/>
          </a:xfrm>
        </p:spPr>
        <p:txBody>
          <a:bodyPr>
            <a:normAutofit/>
          </a:bodyPr>
          <a:lstStyle/>
          <a:p>
            <a:pPr algn="l"/>
            <a:r>
              <a:rPr lang="en-AU" sz="1800" dirty="0"/>
              <a:t>Level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ED88C-FDBB-4C51-9054-B0CF5D1CC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57" y="657777"/>
            <a:ext cx="4960510" cy="1749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3C47A-6A67-47AE-BC84-B21589C52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424" y="657777"/>
            <a:ext cx="4960510" cy="1592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2D19A-F610-4FF2-90F4-FFCB659FD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56" y="2964755"/>
            <a:ext cx="4960511" cy="1605755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A29B935-5A1D-4418-B950-95666CD17E5E}"/>
              </a:ext>
            </a:extLst>
          </p:cNvPr>
          <p:cNvSpPr txBox="1">
            <a:spLocks/>
          </p:cNvSpPr>
          <p:nvPr/>
        </p:nvSpPr>
        <p:spPr>
          <a:xfrm>
            <a:off x="349856" y="2578288"/>
            <a:ext cx="1371600" cy="41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800" dirty="0"/>
              <a:t>Level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D7D839-1DEE-4D46-83AF-18AB3393A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424" y="2991945"/>
            <a:ext cx="4960510" cy="153110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C9D1253-6CC6-4C66-B8A6-55B7DCB2C901}"/>
              </a:ext>
            </a:extLst>
          </p:cNvPr>
          <p:cNvSpPr txBox="1">
            <a:spLocks/>
          </p:cNvSpPr>
          <p:nvPr/>
        </p:nvSpPr>
        <p:spPr>
          <a:xfrm>
            <a:off x="349856" y="4753240"/>
            <a:ext cx="1371600" cy="41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800" dirty="0"/>
              <a:t>Level 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DCADED7-F7E3-4196-8FC8-A81E9D851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56" y="5131400"/>
            <a:ext cx="4960511" cy="14625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BCC103-5D7C-40D1-AA9B-EA0E3130CB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6155" y="5131400"/>
            <a:ext cx="4853577" cy="1317108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58CC976C-0DE1-40DB-8000-24A6C0DEE3C6}"/>
              </a:ext>
            </a:extLst>
          </p:cNvPr>
          <p:cNvSpPr txBox="1">
            <a:spLocks/>
          </p:cNvSpPr>
          <p:nvPr/>
        </p:nvSpPr>
        <p:spPr>
          <a:xfrm>
            <a:off x="5482424" y="4753240"/>
            <a:ext cx="1371600" cy="41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800" dirty="0"/>
              <a:t>Level 3/4</a:t>
            </a:r>
          </a:p>
        </p:txBody>
      </p:sp>
    </p:spTree>
    <p:extLst>
      <p:ext uri="{BB962C8B-B14F-4D97-AF65-F5344CB8AC3E}">
        <p14:creationId xmlns:p14="http://schemas.microsoft.com/office/powerpoint/2010/main" val="215009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C70-11D9-4953-B171-DA113305B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8357"/>
            <a:ext cx="9144000" cy="471997"/>
          </a:xfrm>
        </p:spPr>
        <p:txBody>
          <a:bodyPr>
            <a:noAutofit/>
          </a:bodyPr>
          <a:lstStyle/>
          <a:p>
            <a:r>
              <a:rPr lang="en-AU" sz="2800" dirty="0"/>
              <a:t>Introduction (mandatory)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2B34B8C-D2C0-44FF-8F42-EA9DE57621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856" y="997547"/>
            <a:ext cx="1371600" cy="413657"/>
          </a:xfrm>
        </p:spPr>
        <p:txBody>
          <a:bodyPr>
            <a:normAutofit/>
          </a:bodyPr>
          <a:lstStyle/>
          <a:p>
            <a:pPr algn="l"/>
            <a:r>
              <a:rPr lang="en-AU" sz="1800" dirty="0"/>
              <a:t>Level 1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FBAC1EB-39D6-4CE3-98D6-B902AFF791EC}"/>
              </a:ext>
            </a:extLst>
          </p:cNvPr>
          <p:cNvSpPr txBox="1">
            <a:spLocks/>
          </p:cNvSpPr>
          <p:nvPr/>
        </p:nvSpPr>
        <p:spPr>
          <a:xfrm>
            <a:off x="6247004" y="3673161"/>
            <a:ext cx="1371600" cy="41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800" dirty="0"/>
              <a:t>Level 2/3/4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B38CBE-BB12-4058-9927-E0CDA22BB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004" y="4056623"/>
            <a:ext cx="5649352" cy="2509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34EFF3-216E-44A7-BEFC-D35813862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44" y="1374870"/>
            <a:ext cx="5710394" cy="25051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4EC714-D500-4C6F-933E-E7419AA2F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44" y="3879989"/>
            <a:ext cx="5710394" cy="256542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D84CAF-B0F3-4BB3-ADBB-9790938A5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964" y="1374870"/>
            <a:ext cx="5710392" cy="2237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3DC78F-1A2B-46BC-B992-D779913309A5}"/>
              </a:ext>
            </a:extLst>
          </p:cNvPr>
          <p:cNvSpPr txBox="1"/>
          <p:nvPr/>
        </p:nvSpPr>
        <p:spPr>
          <a:xfrm>
            <a:off x="7298723" y="5311158"/>
            <a:ext cx="412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ighlight>
                  <a:srgbClr val="FFFF00"/>
                </a:highlight>
              </a:rPr>
              <a:t>Please update example to page 2, 3 or 4 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FDC1F3-9949-41BB-B03F-A26582C97D98}"/>
              </a:ext>
            </a:extLst>
          </p:cNvPr>
          <p:cNvSpPr txBox="1"/>
          <p:nvPr/>
        </p:nvSpPr>
        <p:spPr>
          <a:xfrm>
            <a:off x="1182128" y="4976484"/>
            <a:ext cx="412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ighlight>
                  <a:srgbClr val="FFFF00"/>
                </a:highlight>
              </a:rPr>
              <a:t>Is this example for level 1?</a:t>
            </a:r>
          </a:p>
        </p:txBody>
      </p:sp>
    </p:spTree>
    <p:extLst>
      <p:ext uri="{BB962C8B-B14F-4D97-AF65-F5344CB8AC3E}">
        <p14:creationId xmlns:p14="http://schemas.microsoft.com/office/powerpoint/2010/main" val="23011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C70-11D9-4953-B171-DA113305B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8357"/>
            <a:ext cx="9144000" cy="471997"/>
          </a:xfrm>
        </p:spPr>
        <p:txBody>
          <a:bodyPr>
            <a:noAutofit/>
          </a:bodyPr>
          <a:lstStyle/>
          <a:p>
            <a:r>
              <a:rPr lang="en-AU" sz="2800" dirty="0"/>
              <a:t>Content above and/or below tiles (optional)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16F016-9434-462F-ABD6-FD5AD2CFE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74" y="1207230"/>
            <a:ext cx="4660743" cy="32017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88E1D3D-DC8B-4C85-8ACD-E52A8567D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856" y="929070"/>
            <a:ext cx="1371600" cy="413657"/>
          </a:xfrm>
        </p:spPr>
        <p:txBody>
          <a:bodyPr>
            <a:normAutofit/>
          </a:bodyPr>
          <a:lstStyle/>
          <a:p>
            <a:pPr algn="l"/>
            <a:r>
              <a:rPr lang="en-AU" sz="1800" dirty="0"/>
              <a:t>Quotes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570AC4-5E25-4969-9450-235CE0958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300" y="1329494"/>
            <a:ext cx="3264520" cy="1433785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210B04A-C300-4D84-9C23-3A1E11D7B51A}"/>
              </a:ext>
            </a:extLst>
          </p:cNvPr>
          <p:cNvSpPr txBox="1">
            <a:spLocks/>
          </p:cNvSpPr>
          <p:nvPr/>
        </p:nvSpPr>
        <p:spPr>
          <a:xfrm>
            <a:off x="8486300" y="929069"/>
            <a:ext cx="1371600" cy="41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800" dirty="0"/>
              <a:t>Lists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5C34A-6B21-43F4-B7BC-10D4730BF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006" y="3144834"/>
            <a:ext cx="4149571" cy="30845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A7E08B-9FAF-4E6A-9E11-BF97114443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945" y="3147760"/>
            <a:ext cx="3126482" cy="31474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734091-CBED-4F08-953C-8C9845D4F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515" y="4775808"/>
            <a:ext cx="4447430" cy="19445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52B293-3CBD-42D2-A06E-610E90562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8517" y="1198660"/>
            <a:ext cx="3575242" cy="1075479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1A13EF1D-7352-48F7-BFAB-826B0EFB2951}"/>
              </a:ext>
            </a:extLst>
          </p:cNvPr>
          <p:cNvSpPr txBox="1">
            <a:spLocks/>
          </p:cNvSpPr>
          <p:nvPr/>
        </p:nvSpPr>
        <p:spPr>
          <a:xfrm>
            <a:off x="349856" y="4408932"/>
            <a:ext cx="1371600" cy="41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800" dirty="0"/>
              <a:t>Images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CBEE3AB9-7D2A-4920-BD78-F215425D4BD6}"/>
              </a:ext>
            </a:extLst>
          </p:cNvPr>
          <p:cNvSpPr txBox="1">
            <a:spLocks/>
          </p:cNvSpPr>
          <p:nvPr/>
        </p:nvSpPr>
        <p:spPr>
          <a:xfrm>
            <a:off x="5010599" y="2840509"/>
            <a:ext cx="1371600" cy="41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800" dirty="0"/>
              <a:t>Videos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85763541-45F9-401B-B1DD-B9DBFEA5CCF7}"/>
              </a:ext>
            </a:extLst>
          </p:cNvPr>
          <p:cNvSpPr txBox="1">
            <a:spLocks/>
          </p:cNvSpPr>
          <p:nvPr/>
        </p:nvSpPr>
        <p:spPr>
          <a:xfrm>
            <a:off x="5010599" y="956951"/>
            <a:ext cx="2312552" cy="413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800" dirty="0"/>
              <a:t>Key calls to action/buttons</a:t>
            </a:r>
          </a:p>
        </p:txBody>
      </p:sp>
    </p:spTree>
    <p:extLst>
      <p:ext uri="{BB962C8B-B14F-4D97-AF65-F5344CB8AC3E}">
        <p14:creationId xmlns:p14="http://schemas.microsoft.com/office/powerpoint/2010/main" val="250448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C70-11D9-4953-B171-DA113305B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8357"/>
            <a:ext cx="9144000" cy="471997"/>
          </a:xfrm>
        </p:spPr>
        <p:txBody>
          <a:bodyPr>
            <a:noAutofit/>
          </a:bodyPr>
          <a:lstStyle/>
          <a:p>
            <a:r>
              <a:rPr lang="en-US" sz="2800" dirty="0"/>
              <a:t>C</a:t>
            </a:r>
            <a:r>
              <a:rPr lang="en-AU" sz="2800" dirty="0" err="1"/>
              <a:t>hild</a:t>
            </a:r>
            <a:r>
              <a:rPr lang="en-AU" sz="2800" dirty="0"/>
              <a:t> page tiles (mandatory)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873D000-8FBE-46F9-B26A-CDE042D81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856" y="997547"/>
            <a:ext cx="1371600" cy="413657"/>
          </a:xfrm>
        </p:spPr>
        <p:txBody>
          <a:bodyPr>
            <a:normAutofit/>
          </a:bodyPr>
          <a:lstStyle/>
          <a:p>
            <a:pPr algn="l"/>
            <a:r>
              <a:rPr lang="en-AU" sz="1800" dirty="0"/>
              <a:t>Level 1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FDD7730-DEA9-4FF8-B9A4-CEFFE5F9FCCF}"/>
              </a:ext>
            </a:extLst>
          </p:cNvPr>
          <p:cNvSpPr txBox="1">
            <a:spLocks/>
          </p:cNvSpPr>
          <p:nvPr/>
        </p:nvSpPr>
        <p:spPr>
          <a:xfrm>
            <a:off x="4171238" y="997547"/>
            <a:ext cx="1371600" cy="41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800" dirty="0"/>
              <a:t>Level 2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242B421-F38B-4F5D-A8AB-C05EAC69A98C}"/>
              </a:ext>
            </a:extLst>
          </p:cNvPr>
          <p:cNvSpPr txBox="1">
            <a:spLocks/>
          </p:cNvSpPr>
          <p:nvPr/>
        </p:nvSpPr>
        <p:spPr>
          <a:xfrm>
            <a:off x="8161142" y="997547"/>
            <a:ext cx="1371600" cy="41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800" dirty="0"/>
              <a:t>Level 3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F9105CF-A9BE-4162-BA9B-2D0BE66D9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142" y="4675840"/>
            <a:ext cx="3842301" cy="1388518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7B8C6A49-9D0C-489E-B39E-DF5A2A51A67A}"/>
              </a:ext>
            </a:extLst>
          </p:cNvPr>
          <p:cNvSpPr txBox="1">
            <a:spLocks/>
          </p:cNvSpPr>
          <p:nvPr/>
        </p:nvSpPr>
        <p:spPr>
          <a:xfrm>
            <a:off x="4235165" y="4262183"/>
            <a:ext cx="1371600" cy="41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800" dirty="0"/>
              <a:t>Level 3/4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CF3B1D6-DF84-4C29-8E9B-6DB1D972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556" y="4665005"/>
            <a:ext cx="3634529" cy="13834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53B6FB-0C29-4F15-B5A6-A5417E284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98" y="1498736"/>
            <a:ext cx="3709160" cy="1672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BCF11B4-1714-42B3-BFE8-2B6E24657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142" y="1498736"/>
            <a:ext cx="3709160" cy="1672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DD0241D-89CB-4B08-8C72-A387B27BF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56" y="1447137"/>
            <a:ext cx="3768270" cy="4106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F347EC-AFC8-4992-BC5C-61A67F596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622"/>
          <a:stretch/>
        </p:blipFill>
        <p:spPr>
          <a:xfrm>
            <a:off x="5907723" y="2992547"/>
            <a:ext cx="1760261" cy="1388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ABAB73-B24A-4742-B713-9F790D316F1E}"/>
              </a:ext>
            </a:extLst>
          </p:cNvPr>
          <p:cNvSpPr txBox="1"/>
          <p:nvPr/>
        </p:nvSpPr>
        <p:spPr>
          <a:xfrm>
            <a:off x="1532608" y="754047"/>
            <a:ext cx="1631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highlight>
                  <a:srgbClr val="FFFF00"/>
                </a:highlight>
              </a:rPr>
              <a:t>For level 1, need an additional  option showing level 3 links like EQI example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9CF5E9-19D2-4086-BE72-48B8463BD2BE}"/>
              </a:ext>
            </a:extLst>
          </p:cNvPr>
          <p:cNvSpPr txBox="1"/>
          <p:nvPr/>
        </p:nvSpPr>
        <p:spPr>
          <a:xfrm>
            <a:off x="4515723" y="3258727"/>
            <a:ext cx="22046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>
                <a:highlight>
                  <a:srgbClr val="FFFF00"/>
                </a:highlight>
              </a:rPr>
              <a:t>Level 2 can also use stacked 3 column – maybe we can use design to give a little extra to the level 1 page but it not really necessary as the header makes it quite distinct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9A709D-9E02-4A14-81AC-3AF46EAF6486}"/>
              </a:ext>
            </a:extLst>
          </p:cNvPr>
          <p:cNvSpPr txBox="1"/>
          <p:nvPr/>
        </p:nvSpPr>
        <p:spPr>
          <a:xfrm>
            <a:off x="8040170" y="3543420"/>
            <a:ext cx="220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highlight>
                  <a:srgbClr val="FFFF00"/>
                </a:highlight>
              </a:rPr>
              <a:t>Is this level 3 / 4 /+?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996BF4-A708-4368-8968-9B7B54B0077E}"/>
              </a:ext>
            </a:extLst>
          </p:cNvPr>
          <p:cNvSpPr txBox="1"/>
          <p:nvPr/>
        </p:nvSpPr>
        <p:spPr>
          <a:xfrm>
            <a:off x="349856" y="6009206"/>
            <a:ext cx="439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highlight>
                  <a:srgbClr val="FFFF00"/>
                </a:highlight>
              </a:rPr>
              <a:t>Maybe a final option for pages that you don’t want to present as a tile – for example, if the section had two pages for T&amp;Cs and Licenses – may be option to present as list or title only?</a:t>
            </a:r>
          </a:p>
        </p:txBody>
      </p:sp>
    </p:spTree>
    <p:extLst>
      <p:ext uri="{BB962C8B-B14F-4D97-AF65-F5344CB8AC3E}">
        <p14:creationId xmlns:p14="http://schemas.microsoft.com/office/powerpoint/2010/main" val="205320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AA840761DFC44D9BB20152BE045357" ma:contentTypeVersion="1" ma:contentTypeDescription="Create a new document." ma:contentTypeScope="" ma:versionID="d095bf85da2be19be87163baab9cd078">
  <xsd:schema xmlns:xsd="http://www.w3.org/2001/XMLSchema" xmlns:xs="http://www.w3.org/2001/XMLSchema" xmlns:p="http://schemas.microsoft.com/office/2006/metadata/properties" xmlns:ns1="http://schemas.microsoft.com/sharepoint/v3" xmlns:ns2="6e10cd27-aaed-48b1-aeda-1a6a260a21ba" targetNamespace="http://schemas.microsoft.com/office/2006/metadata/properties" ma:root="true" ma:fieldsID="80bf1a4fcd25d0f642ed3eb303682ad6" ns1:_="" ns2:_="">
    <xsd:import namespace="http://schemas.microsoft.com/sharepoint/v3"/>
    <xsd:import namespace="6e10cd27-aaed-48b1-aeda-1a6a260a21ba"/>
    <xsd:element name="properties">
      <xsd:complexType>
        <xsd:sequence>
          <xsd:element name="documentManagement">
            <xsd:complexType>
              <xsd:all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0cd27-aaed-48b1-aeda-1a6a260a21ba" elementFormDefault="qualified">
    <xsd:import namespace="http://schemas.microsoft.com/office/2006/documentManagement/types"/>
    <xsd:import namespace="http://schemas.microsoft.com/office/infopath/2007/PartnerControls"/>
    <xsd:element name="PPContentOwner" ma:index="8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9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0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1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2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3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4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5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6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7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18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19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viewDate xmlns="6e10cd27-aaed-48b1-aeda-1a6a260a21ba" xsi:nil="true"/>
    <PPContentAuthor xmlns="6e10cd27-aaed-48b1-aeda-1a6a260a21ba">
      <UserInfo>
        <DisplayName/>
        <AccountId xsi:nil="true"/>
        <AccountType/>
      </UserInfo>
    </PPContentAuthor>
    <PPModeratedDate xmlns="6e10cd27-aaed-48b1-aeda-1a6a260a21ba">2023-08-29T00:34:57+00:00</PPModeratedDate>
    <PPLastReviewedDate xmlns="6e10cd27-aaed-48b1-aeda-1a6a260a21ba">2023-08-29T00:34:57+00:00</PPLastReviewedDate>
    <PPContentOwner xmlns="6e10cd27-aaed-48b1-aeda-1a6a260a21ba">
      <UserInfo>
        <DisplayName/>
        <AccountId xsi:nil="true"/>
        <AccountType/>
      </UserInfo>
    </PPContentOwner>
    <PPPublishedNotificationAddresses xmlns="6e10cd27-aaed-48b1-aeda-1a6a260a21ba" xsi:nil="true"/>
    <PPReferenceNumber xmlns="6e10cd27-aaed-48b1-aeda-1a6a260a21ba" xsi:nil="true"/>
    <PPModeratedBy xmlns="6e10cd27-aaed-48b1-aeda-1a6a260a21ba">
      <UserInfo>
        <DisplayName>NANJI, Kirti</DisplayName>
        <AccountId>102</AccountId>
        <AccountType/>
      </UserInfo>
    </PPModeratedBy>
    <PPContentApprover xmlns="6e10cd27-aaed-48b1-aeda-1a6a260a21ba">
      <UserInfo>
        <DisplayName/>
        <AccountId xsi:nil="true"/>
        <AccountType/>
      </UserInfo>
    </PPContentApprover>
    <PPLastReviewedBy xmlns="6e10cd27-aaed-48b1-aeda-1a6a260a21ba">
      <UserInfo>
        <DisplayName>NANJI, Kirti</DisplayName>
        <AccountId>102</AccountId>
        <AccountType/>
      </UserInfo>
    </PPLastReviewedBy>
    <PPSubmittedDate xmlns="6e10cd27-aaed-48b1-aeda-1a6a260a21ba" xsi:nil="true"/>
    <PublishingExpirationDate xmlns="http://schemas.microsoft.com/sharepoint/v3" xsi:nil="true"/>
    <PublishingStartDate xmlns="http://schemas.microsoft.com/sharepoint/v3" xsi:nil="true"/>
    <PPSubmittedBy xmlns="6e10cd27-aaed-48b1-aeda-1a6a260a21ba">
      <UserInfo>
        <DisplayName/>
        <AccountId xsi:nil="true"/>
        <AccountType/>
      </UserInfo>
    </PPSubmittedBy>
  </documentManagement>
</p:properties>
</file>

<file path=customXml/itemProps1.xml><?xml version="1.0" encoding="utf-8"?>
<ds:datastoreItem xmlns:ds="http://schemas.openxmlformats.org/officeDocument/2006/customXml" ds:itemID="{7FDFB505-3C0A-4FE2-B5F1-B211BECAD132}"/>
</file>

<file path=customXml/itemProps2.xml><?xml version="1.0" encoding="utf-8"?>
<ds:datastoreItem xmlns:ds="http://schemas.openxmlformats.org/officeDocument/2006/customXml" ds:itemID="{284B4376-3B63-4CD3-B1DD-E8FBBB160553}"/>
</file>

<file path=customXml/itemProps3.xml><?xml version="1.0" encoding="utf-8"?>
<ds:datastoreItem xmlns:ds="http://schemas.openxmlformats.org/officeDocument/2006/customXml" ds:itemID="{6957FF4E-D73F-4B90-9491-E8CE22A1CF8F}"/>
</file>

<file path=docProps/app.xml><?xml version="1.0" encoding="utf-8"?>
<Properties xmlns="http://schemas.openxmlformats.org/officeDocument/2006/extended-properties" xmlns:vt="http://schemas.openxmlformats.org/officeDocument/2006/docPropsVTypes">
  <TotalTime>4934</TotalTime>
  <Words>996</Words>
  <Application>Microsoft Office PowerPoint</Application>
  <PresentationFormat>Widescreen</PresentationFormat>
  <Paragraphs>132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What is a landing page?</vt:lpstr>
      <vt:lpstr>Types of landing pages</vt:lpstr>
      <vt:lpstr>Structure/sections of landing pages</vt:lpstr>
      <vt:lpstr>Guidelines for use</vt:lpstr>
      <vt:lpstr>PowerPoint Presentation</vt:lpstr>
      <vt:lpstr>Heading (mandatory) &amp; Banner (optional)</vt:lpstr>
      <vt:lpstr>Introduction (mandatory)</vt:lpstr>
      <vt:lpstr>Content above and/or below tiles (optional)</vt:lpstr>
      <vt:lpstr>Child page tiles (mandatory)</vt:lpstr>
      <vt:lpstr>Related links (optional)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landing page?</dc:title>
  <dc:creator>HU, Anita</dc:creator>
  <cp:lastModifiedBy>HU, Anita</cp:lastModifiedBy>
  <cp:revision>54</cp:revision>
  <cp:lastPrinted>2021-07-25T23:23:07Z</cp:lastPrinted>
  <dcterms:created xsi:type="dcterms:W3CDTF">2021-07-12T21:55:29Z</dcterms:created>
  <dcterms:modified xsi:type="dcterms:W3CDTF">2021-07-28T23:45:52Z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0x01010092AA840761DFC44D9BB20152BE045357</vt:lpwstr>
  </property>
</Properties>
</file>